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saveSubsetFonts="1" autoCompressPictures="0">
  <p:sldMasterIdLst>
    <p:sldMasterId id="2147483967" r:id="rId1"/>
    <p:sldMasterId id="2147483970" r:id="rId2"/>
  </p:sldMasterIdLst>
  <p:notesMasterIdLst>
    <p:notesMasterId r:id="rId27"/>
  </p:notesMasterIdLst>
  <p:handoutMasterIdLst>
    <p:handoutMasterId r:id="rId28"/>
  </p:handoutMasterIdLst>
  <p:sldIdLst>
    <p:sldId id="883" r:id="rId3"/>
    <p:sldId id="815" r:id="rId4"/>
    <p:sldId id="886" r:id="rId5"/>
    <p:sldId id="885" r:id="rId6"/>
    <p:sldId id="888" r:id="rId7"/>
    <p:sldId id="901" r:id="rId8"/>
    <p:sldId id="904" r:id="rId9"/>
    <p:sldId id="889" r:id="rId10"/>
    <p:sldId id="905" r:id="rId11"/>
    <p:sldId id="902" r:id="rId12"/>
    <p:sldId id="887" r:id="rId13"/>
    <p:sldId id="891" r:id="rId14"/>
    <p:sldId id="890" r:id="rId15"/>
    <p:sldId id="893" r:id="rId16"/>
    <p:sldId id="892" r:id="rId17"/>
    <p:sldId id="894" r:id="rId18"/>
    <p:sldId id="898" r:id="rId19"/>
    <p:sldId id="896" r:id="rId20"/>
    <p:sldId id="899" r:id="rId21"/>
    <p:sldId id="897" r:id="rId22"/>
    <p:sldId id="903" r:id="rId23"/>
    <p:sldId id="895" r:id="rId24"/>
    <p:sldId id="882" r:id="rId25"/>
    <p:sldId id="884" r:id="rId26"/>
  </p:sldIdLst>
  <p:sldSz cx="12192000" cy="6858000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00"/>
    <a:srgbClr val="99FFCC"/>
    <a:srgbClr val="00FF00"/>
    <a:srgbClr val="FF0000"/>
    <a:srgbClr val="FF6600"/>
    <a:srgbClr val="000066"/>
    <a:srgbClr val="FF33CC"/>
    <a:srgbClr val="FFFF00"/>
    <a:srgbClr val="00FF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70681" autoAdjust="0"/>
  </p:normalViewPr>
  <p:slideViewPr>
    <p:cSldViewPr>
      <p:cViewPr varScale="1">
        <p:scale>
          <a:sx n="114" d="100"/>
          <a:sy n="114" d="100"/>
        </p:scale>
        <p:origin x="300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47" d="100"/>
          <a:sy n="147" d="100"/>
        </p:scale>
        <p:origin x="2744" y="-44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>
            <a:lvl1pPr defTabSz="966788">
              <a:defRPr sz="1300" dirty="0">
                <a:latin typeface="Tahoma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52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 dirty="0">
                <a:latin typeface="Tahoma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52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b" anchorCtr="0" compatLnSpc="1">
            <a:prstTxWarp prst="textNoShape">
              <a:avLst/>
            </a:prstTxWarp>
          </a:bodyPr>
          <a:lstStyle>
            <a:lvl1pPr defTabSz="966788">
              <a:defRPr sz="1300" dirty="0">
                <a:latin typeface="Tahoma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52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ahoma" pitchFamily="34" charset="0"/>
              </a:defRPr>
            </a:lvl1pPr>
          </a:lstStyle>
          <a:p>
            <a:pPr>
              <a:defRPr/>
            </a:pPr>
            <a:fld id="{7B84F0AD-B8EC-4E4C-96AB-90A3127EB24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05867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560888"/>
            <a:ext cx="5943600" cy="43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0564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ts val="363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ts val="363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ts val="363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ts val="363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ts val="363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522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6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course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398642" y="1921566"/>
            <a:ext cx="9184987" cy="22793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1488" y="5146469"/>
            <a:ext cx="11247437" cy="1003300"/>
          </a:xfrm>
        </p:spPr>
        <p:txBody>
          <a:bodyPr/>
          <a:lstStyle>
            <a:lvl1pPr algn="ctr">
              <a:defRPr sz="14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algn="ctr">
              <a:defRPr sz="12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2pPr>
            <a:lvl3pPr algn="ctr">
              <a:defRPr sz="12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3pPr>
            <a:lvl4pPr algn="ctr">
              <a:defRPr sz="12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4pPr>
            <a:lvl5pPr algn="ctr">
              <a:defRPr sz="12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4200939" y="476250"/>
            <a:ext cx="7332249" cy="685800"/>
          </a:xfrm>
        </p:spPr>
        <p:txBody>
          <a:bodyPr tIns="64008" bIns="0"/>
          <a:lstStyle>
            <a:lvl1pPr algn="r">
              <a:defRPr sz="1800" b="0" i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algn="r">
              <a:defRPr sz="1800" b="0" i="0">
                <a:latin typeface="Gill Sans MT" charset="0"/>
                <a:ea typeface="Gill Sans MT" charset="0"/>
                <a:cs typeface="Gill Sans MT" charset="0"/>
              </a:defRPr>
            </a:lvl2pPr>
            <a:lvl3pPr algn="r">
              <a:defRPr sz="1800" b="0" i="0">
                <a:latin typeface="Gill Sans MT" charset="0"/>
                <a:ea typeface="Gill Sans MT" charset="0"/>
                <a:cs typeface="Gill Sans MT" charset="0"/>
              </a:defRPr>
            </a:lvl3pPr>
            <a:lvl4pPr algn="r">
              <a:defRPr sz="1800" b="0" i="0">
                <a:latin typeface="Gill Sans MT" charset="0"/>
                <a:ea typeface="Gill Sans MT" charset="0"/>
                <a:cs typeface="Gill Sans MT" charset="0"/>
              </a:defRPr>
            </a:lvl4pPr>
            <a:lvl5pPr algn="r">
              <a:defRPr sz="1800" b="0" i="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7927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ns_no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488"/>
            <a:ext cx="10881360" cy="685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9342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1797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73FE7-680C-ED4C-B7A5-95FC9157F604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56E08-B28A-6E48-8DAC-5C73D3807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724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8255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73FE7-680C-ED4C-B7A5-95FC9157F604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56E08-B28A-6E48-8DAC-5C73D3807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575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sans_single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840"/>
            <a:ext cx="10881360" cy="6857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1295400"/>
            <a:ext cx="10881360" cy="4876800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3200"/>
            </a:lvl1pPr>
            <a:lvl2pPr>
              <a:lnSpc>
                <a:spcPct val="100000"/>
              </a:lnSpc>
              <a:spcBef>
                <a:spcPts val="1000"/>
              </a:spcBef>
              <a:defRPr/>
            </a:lvl2pPr>
            <a:lvl3pPr>
              <a:lnSpc>
                <a:spcPct val="100000"/>
              </a:lnSpc>
              <a:spcBef>
                <a:spcPts val="1000"/>
              </a:spcBef>
              <a:defRPr/>
            </a:lvl3pPr>
            <a:lvl4pPr>
              <a:lnSpc>
                <a:spcPct val="100000"/>
              </a:lnSpc>
              <a:spcBef>
                <a:spcPts val="1000"/>
              </a:spcBef>
              <a:defRPr/>
            </a:lvl4pPr>
            <a:lvl5pPr>
              <a:lnSpc>
                <a:spcPct val="100000"/>
              </a:lnSpc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1148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ans_single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840"/>
            <a:ext cx="10881360" cy="6857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1295400"/>
            <a:ext cx="10881360" cy="4876800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3200"/>
            </a:lvl1pPr>
            <a:lvl2pPr>
              <a:lnSpc>
                <a:spcPct val="100000"/>
              </a:lnSpc>
              <a:spcBef>
                <a:spcPts val="1000"/>
              </a:spcBef>
              <a:defRPr/>
            </a:lvl2pPr>
            <a:lvl3pPr>
              <a:lnSpc>
                <a:spcPct val="100000"/>
              </a:lnSpc>
              <a:spcBef>
                <a:spcPts val="1000"/>
              </a:spcBef>
              <a:defRPr/>
            </a:lvl3pPr>
            <a:lvl4pPr>
              <a:lnSpc>
                <a:spcPct val="100000"/>
              </a:lnSpc>
              <a:spcBef>
                <a:spcPts val="1000"/>
              </a:spcBef>
              <a:defRPr/>
            </a:lvl4pPr>
            <a:lvl5pPr>
              <a:lnSpc>
                <a:spcPct val="100000"/>
              </a:lnSpc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291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single-tex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5320" y="475841"/>
            <a:ext cx="10881360" cy="685800"/>
          </a:xfrm>
          <a:solidFill>
            <a:srgbClr val="005B7D"/>
          </a:solidFill>
        </p:spPr>
        <p:txBody>
          <a:bodyPr anchor="ctr" anchorCtr="0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20" y="1295400"/>
            <a:ext cx="10881360" cy="589935"/>
          </a:xfrm>
        </p:spPr>
        <p:txBody>
          <a:bodyPr/>
          <a:lstStyle>
            <a:lvl1pPr marL="0" indent="0" algn="l">
              <a:buNone/>
              <a:defRPr sz="2800" b="1" i="0"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55320" y="2022811"/>
            <a:ext cx="10881360" cy="3717260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077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ans_two-column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839"/>
            <a:ext cx="10881360" cy="6858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320" y="1295400"/>
            <a:ext cx="5364480" cy="48078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95400"/>
            <a:ext cx="5364480" cy="48078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03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ns_two-column-tex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840"/>
            <a:ext cx="10881360" cy="685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320" y="1295400"/>
            <a:ext cx="5342255" cy="594360"/>
          </a:xfrm>
        </p:spPr>
        <p:txBody>
          <a:bodyPr anchor="t" anchorCtr="0"/>
          <a:lstStyle>
            <a:lvl1pPr marL="0" indent="0">
              <a:buNone/>
              <a:defRPr sz="2800" b="1" i="0"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320" y="2023520"/>
            <a:ext cx="5342255" cy="4166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95400"/>
            <a:ext cx="5364480" cy="594360"/>
          </a:xfrm>
        </p:spPr>
        <p:txBody>
          <a:bodyPr anchor="t" anchorCtr="0"/>
          <a:lstStyle>
            <a:lvl1pPr marL="0" indent="0">
              <a:buNone/>
              <a:defRPr sz="2800" b="1" i="0"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023520"/>
            <a:ext cx="5364480" cy="416614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317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text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840"/>
            <a:ext cx="10881360" cy="685800"/>
          </a:xfrm>
        </p:spPr>
        <p:txBody>
          <a:bodyPr vert="horz" lIns="91440" tIns="64008" rIns="91440" bIns="0" rtlCol="0" anchor="ctr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91432" y="1295400"/>
            <a:ext cx="6163956" cy="470719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55320" y="1295400"/>
            <a:ext cx="4240530" cy="4707194"/>
          </a:xfrm>
        </p:spPr>
        <p:txBody>
          <a:bodyPr/>
          <a:lstStyle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7373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2.emf"/><Relationship Id="rId4" Type="http://schemas.openxmlformats.org/officeDocument/2006/relationships/slideLayout" Target="../slideLayouts/slideLayout8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472440" y="4851400"/>
            <a:ext cx="11247120" cy="156210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0" dirty="0">
              <a:ln>
                <a:noFill/>
              </a:ln>
              <a:solidFill>
                <a:srgbClr val="005C7D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2442" y="475840"/>
            <a:ext cx="3568618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55321" y="475840"/>
            <a:ext cx="3385738" cy="685800"/>
          </a:xfrm>
          <a:prstGeom prst="rect">
            <a:avLst/>
          </a:prstGeom>
        </p:spPr>
        <p:txBody>
          <a:bodyPr vert="horz" lIns="91440" tIns="64008" rIns="91440" bIns="0" rtlCol="0" anchor="ctr"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4314" y="1918425"/>
            <a:ext cx="9315246" cy="2286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061412" y="1918425"/>
            <a:ext cx="0" cy="2286000"/>
          </a:xfrm>
          <a:prstGeom prst="line">
            <a:avLst/>
          </a:prstGeom>
          <a:ln w="127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811" y="2804224"/>
            <a:ext cx="1028700" cy="54902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4035323" y="475488"/>
            <a:ext cx="7684238" cy="685800"/>
          </a:xfrm>
          <a:prstGeom prst="rect">
            <a:avLst/>
          </a:prstGeom>
          <a:solidFill>
            <a:srgbClr val="7F7F7F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0" dirty="0">
              <a:ln>
                <a:noFill/>
              </a:ln>
              <a:solidFill>
                <a:srgbClr val="005C7D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 bwMode="white">
          <a:xfrm>
            <a:off x="4035323" y="442452"/>
            <a:ext cx="0" cy="75954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281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  <p:sldLayoutId id="2147483969" r:id="rId2"/>
    <p:sldLayoutId id="2147483978" r:id="rId3"/>
    <p:sldLayoutId id="2147483980" r:id="rId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1800" b="1" i="0" kern="1200" smtClean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6000" kern="1200">
          <a:solidFill>
            <a:srgbClr val="005B7D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55320" y="365125"/>
            <a:ext cx="10881360" cy="685800"/>
          </a:xfrm>
          <a:prstGeom prst="rect">
            <a:avLst/>
          </a:prstGeom>
        </p:spPr>
        <p:txBody>
          <a:bodyPr vert="horz" lIns="91440" tIns="64008" rIns="9144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320" y="1295400"/>
            <a:ext cx="10881360" cy="4894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1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524" y="6311900"/>
            <a:ext cx="12188952" cy="548640"/>
            <a:chOff x="1524" y="6311900"/>
            <a:chExt cx="12188952" cy="548640"/>
          </a:xfrm>
        </p:grpSpPr>
        <p:sp>
          <p:nvSpPr>
            <p:cNvPr id="13" name="Rectangle 12"/>
            <p:cNvSpPr/>
            <p:nvPr/>
          </p:nvSpPr>
          <p:spPr>
            <a:xfrm>
              <a:off x="1524" y="6311900"/>
              <a:ext cx="12188952" cy="54864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Connector 10"/>
            <p:cNvCxnSpPr/>
            <p:nvPr/>
          </p:nvCxnSpPr>
          <p:spPr bwMode="white">
            <a:xfrm>
              <a:off x="1016000" y="6311900"/>
              <a:ext cx="0" cy="546101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5909" y="6439685"/>
              <a:ext cx="559187" cy="298743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 bwMode="gray">
            <a:xfrm>
              <a:off x="5457613" y="6400284"/>
              <a:ext cx="6096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en-US" sz="1800" dirty="0">
                  <a:solidFill>
                    <a:schemeClr val="bg1"/>
                  </a:solidFill>
                  <a:latin typeface="Gill Sans MT"/>
                </a:rPr>
                <a:t>SEC555</a:t>
              </a:r>
              <a:r>
                <a:rPr lang="en-US" sz="1800" baseline="0" dirty="0">
                  <a:solidFill>
                    <a:schemeClr val="bg1"/>
                  </a:solidFill>
                  <a:latin typeface="Gill Sans MT"/>
                </a:rPr>
                <a:t> | SIEM with Tactical Analytics</a:t>
              </a:r>
              <a:endParaRPr lang="en-US" sz="1800" dirty="0">
                <a:solidFill>
                  <a:schemeClr val="bg1"/>
                </a:solidFill>
                <a:latin typeface="Gill Sans MT"/>
              </a:endParaRPr>
            </a:p>
          </p:txBody>
        </p:sp>
      </p:grpSp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11553613" y="6325670"/>
            <a:ext cx="653796" cy="5486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1" i="0" kern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2C446D-6113-E749-B2D6-33109B9D4DC9}" type="slidenum">
              <a:rPr lang="en-US" sz="1600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990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9" r:id="rId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 cap="none" baseline="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03225" indent="-277813" algn="l" defTabSz="914400" rtl="0" eaLnBrk="1" latinLnBrk="0" hangingPunct="1">
        <a:lnSpc>
          <a:spcPct val="90000"/>
        </a:lnSpc>
        <a:spcBef>
          <a:spcPts val="1000"/>
        </a:spcBef>
        <a:buSzPct val="125000"/>
        <a:buFont typeface="Arial" charset="0"/>
        <a:buChar char="•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752475" indent="-292100" algn="l" defTabSz="914400" rtl="0" eaLnBrk="1" latinLnBrk="0" hangingPunct="1">
        <a:lnSpc>
          <a:spcPct val="90000"/>
        </a:lnSpc>
        <a:spcBef>
          <a:spcPts val="1000"/>
        </a:spcBef>
        <a:buFont typeface="Courier New" charset="0"/>
        <a:buChar char="o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31875" indent="-223838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563" indent="-238125" algn="l" defTabSz="914400" rtl="0" eaLnBrk="1" latinLnBrk="0" hangingPunct="1">
        <a:lnSpc>
          <a:spcPct val="90000"/>
        </a:lnSpc>
        <a:spcBef>
          <a:spcPts val="1000"/>
        </a:spcBef>
        <a:buFont typeface="Courier New" charset="0"/>
        <a:buChar char="o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jpe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MAPPE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MAPPER/presentation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HASecuritySolution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_SIEM_Webcas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1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F8832D6-5534-4A59-B7A8-4CB562E48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Share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7ED7A5-6EAA-4E5A-ABDF-7B2711CC2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EDR is growing rapidly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$238 </a:t>
            </a:r>
            <a:r>
              <a:rPr lang="en-US" sz="2800" dirty="0"/>
              <a:t>million in sales (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2015</a:t>
            </a:r>
            <a:r>
              <a:rPr lang="en-US" sz="2800" dirty="0"/>
              <a:t>) vs ~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$500 </a:t>
            </a:r>
            <a:r>
              <a:rPr lang="en-US" sz="2800" dirty="0"/>
              <a:t>million (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2016</a:t>
            </a:r>
            <a:r>
              <a:rPr lang="en-US" sz="2800" dirty="0"/>
              <a:t>)</a:t>
            </a:r>
            <a:r>
              <a:rPr lang="en-US" sz="2800" baseline="30000" dirty="0"/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Estimated compound annual growth rate of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25%</a:t>
            </a:r>
            <a:r>
              <a:rPr lang="en-US" sz="28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Estimated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$2.6</a:t>
            </a:r>
            <a:r>
              <a:rPr lang="en-US" sz="2800" dirty="0"/>
              <a:t> billion dollar growth from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2016</a:t>
            </a:r>
            <a:r>
              <a:rPr lang="en-US" sz="2800" dirty="0"/>
              <a:t> to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2021</a:t>
            </a:r>
            <a:r>
              <a:rPr lang="en-US" sz="28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r>
              <a:rPr lang="en-US" sz="2800" dirty="0"/>
              <a:t>SIEM is already massive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Estimated compound annual growth rate of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12%</a:t>
            </a:r>
            <a:r>
              <a:rPr lang="en-US" sz="28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Estimated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$5.9</a:t>
            </a:r>
            <a:r>
              <a:rPr lang="en-US" sz="2800" dirty="0"/>
              <a:t> billion dollar market size in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2021</a:t>
            </a:r>
            <a:r>
              <a:rPr lang="en-US" sz="28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r>
              <a:rPr lang="en-US" sz="1600" dirty="0"/>
              <a:t>[1] https://blogs.gartner.com/avivah-litan/2017/01/12/booming-500-million-edr-market-faces-stiff-challenges/</a:t>
            </a:r>
            <a:br>
              <a:rPr lang="en-US" sz="1600" dirty="0"/>
            </a:br>
            <a:r>
              <a:rPr lang="en-US" sz="1600" dirty="0"/>
              <a:t>[2] http://www.businesswire.com/news/home/20170628006250/en/Endpoint-Detection-Response-Market---Drivers-Forecasts</a:t>
            </a:r>
            <a:br>
              <a:rPr lang="en-US" sz="1600" dirty="0"/>
            </a:br>
            <a:r>
              <a:rPr lang="en-US" sz="1600" dirty="0"/>
              <a:t>[3] https://solutionsreview.com/security-information-event-management/siem-market-growth-technavio/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793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C31544-63CD-4F9B-A97F-56346C4C4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talking about?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30415D8-4E1A-4848-9AB6-4C7428B4E3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EDR - "the apple"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58273D-4DC7-411F-8B97-FBE3C6C98E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Endpoint solution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Agent based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Endpoint data sources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Encryption not an issue</a:t>
            </a:r>
          </a:p>
          <a:p>
            <a:r>
              <a:rPr lang="en-US" b="1" dirty="0"/>
              <a:t>Designed for endpoint prevention and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Native prevention capabilities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Strong endpoint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80E4125-3224-4B24-A2A3-6F1C6F64F4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SIEM - "the banana"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69674FA-D5B6-4FA6-9F8A-6AE9E0DEBCF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2800" dirty="0"/>
              <a:t>Multiple data sources/parts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Likely has agents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Unlimited data sources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Encryption may be issue</a:t>
            </a:r>
          </a:p>
          <a:p>
            <a:r>
              <a:rPr lang="en-US" sz="2800" b="1" dirty="0"/>
              <a:t>Pure play analysis / compliance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Capable but typically not used for prevention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Massive detection capabilities</a:t>
            </a:r>
          </a:p>
        </p:txBody>
      </p:sp>
    </p:spTree>
    <p:extLst>
      <p:ext uri="{BB962C8B-B14F-4D97-AF65-F5344CB8AC3E}">
        <p14:creationId xmlns:p14="http://schemas.microsoft.com/office/powerpoint/2010/main" val="3435457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9514453-FDBF-4316-B49C-068F97524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CDF43A-78D9-4EEA-AD3B-F850C374F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Organizations are replacing SIEM with EDR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Some MSSPs are as well</a:t>
            </a:r>
          </a:p>
          <a:p>
            <a:r>
              <a:rPr lang="en-US" dirty="0"/>
              <a:t>These solutions are different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They are </a:t>
            </a:r>
            <a:r>
              <a:rPr lang="en-US" b="1" dirty="0"/>
              <a:t>complimentary</a:t>
            </a:r>
            <a:r>
              <a:rPr lang="en-US" dirty="0"/>
              <a:t> to each other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They are not </a:t>
            </a:r>
            <a:r>
              <a:rPr lang="en-US" b="1" dirty="0"/>
              <a:t>replacements</a:t>
            </a:r>
            <a:r>
              <a:rPr lang="en-US" dirty="0"/>
              <a:t> for each other</a:t>
            </a:r>
          </a:p>
          <a:p>
            <a:r>
              <a:rPr lang="en-US" dirty="0"/>
              <a:t>We as either consumers or security practitioners, need to be aware of this</a:t>
            </a:r>
          </a:p>
          <a:p>
            <a:r>
              <a:rPr lang="en-US" dirty="0"/>
              <a:t>Managed detection and response (MDR) != Managed SIEM</a:t>
            </a:r>
          </a:p>
        </p:txBody>
      </p:sp>
      <p:pic>
        <p:nvPicPr>
          <p:cNvPr id="9" name="Picture 2" descr="Image result for apple">
            <a:extLst>
              <a:ext uri="{FF2B5EF4-FFF2-40B4-BE49-F238E27FC236}">
                <a16:creationId xmlns:a16="http://schemas.microsoft.com/office/drawing/2014/main" id="{A98D6641-F0E1-46A3-9EFA-2E04F8958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828800"/>
            <a:ext cx="8255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banana">
            <a:extLst>
              <a:ext uri="{FF2B5EF4-FFF2-40B4-BE49-F238E27FC236}">
                <a16:creationId xmlns:a16="http://schemas.microsoft.com/office/drawing/2014/main" id="{175A5000-ED79-4502-B218-9E37B79CE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9525" y="2092166"/>
            <a:ext cx="1530955" cy="76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Not Equal 10">
            <a:extLst>
              <a:ext uri="{FF2B5EF4-FFF2-40B4-BE49-F238E27FC236}">
                <a16:creationId xmlns:a16="http://schemas.microsoft.com/office/drawing/2014/main" id="{3C1C5373-C401-49D4-919A-319A8F530A34}"/>
              </a:ext>
            </a:extLst>
          </p:cNvPr>
          <p:cNvSpPr/>
          <p:nvPr/>
        </p:nvSpPr>
        <p:spPr>
          <a:xfrm>
            <a:off x="8946431" y="2095500"/>
            <a:ext cx="937925" cy="609600"/>
          </a:xfrm>
          <a:prstGeom prst="mathNot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758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793568-9807-467A-8040-67690669C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SIEM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4A3DD50-1B8C-49F8-9B1A-D9C102E19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b="1" u="sng" dirty="0"/>
              <a:t>Total visibility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Simple to correlate between disparate data sources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Context, enrichment capabilities, searching and more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Handle vast amounts of data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Yes… big data but if I call it big data I might throw up</a:t>
            </a:r>
          </a:p>
        </p:txBody>
      </p:sp>
      <p:pic>
        <p:nvPicPr>
          <p:cNvPr id="3074" name="Picture 2" descr="Image result for eye">
            <a:extLst>
              <a:ext uri="{FF2B5EF4-FFF2-40B4-BE49-F238E27FC236}">
                <a16:creationId xmlns:a16="http://schemas.microsoft.com/office/drawing/2014/main" id="{317CBDF6-5FB6-4289-9F72-78F858BB3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531" y="685800"/>
            <a:ext cx="1404937" cy="12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network switch">
            <a:extLst>
              <a:ext uri="{FF2B5EF4-FFF2-40B4-BE49-F238E27FC236}">
                <a16:creationId xmlns:a16="http://schemas.microsoft.com/office/drawing/2014/main" id="{6AE29578-281B-494F-864F-44B72FFE7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510929"/>
            <a:ext cx="12192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lated image">
            <a:extLst>
              <a:ext uri="{FF2B5EF4-FFF2-40B4-BE49-F238E27FC236}">
                <a16:creationId xmlns:a16="http://schemas.microsoft.com/office/drawing/2014/main" id="{5FFA0FF9-9D33-4E2C-A6BA-3C11541FB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152159"/>
            <a:ext cx="675582" cy="66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desktop pixabay">
            <a:extLst>
              <a:ext uri="{FF2B5EF4-FFF2-40B4-BE49-F238E27FC236}">
                <a16:creationId xmlns:a16="http://schemas.microsoft.com/office/drawing/2014/main" id="{B5275BB2-F7F9-4234-81FF-0D807FCD5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037" y="1447800"/>
            <a:ext cx="766762" cy="62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server pixabay">
            <a:extLst>
              <a:ext uri="{FF2B5EF4-FFF2-40B4-BE49-F238E27FC236}">
                <a16:creationId xmlns:a16="http://schemas.microsoft.com/office/drawing/2014/main" id="{384293FC-F179-4BE9-A6A2-00E960321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1325215"/>
            <a:ext cx="1097280" cy="169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result for laptop pixabay">
            <a:extLst>
              <a:ext uri="{FF2B5EF4-FFF2-40B4-BE49-F238E27FC236}">
                <a16:creationId xmlns:a16="http://schemas.microsoft.com/office/drawing/2014/main" id="{AE559DA6-392F-4F16-9E31-FCCD7C8D6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758" y="2269430"/>
            <a:ext cx="764041" cy="71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Image result for wireless pixabay">
            <a:extLst>
              <a:ext uri="{FF2B5EF4-FFF2-40B4-BE49-F238E27FC236}">
                <a16:creationId xmlns:a16="http://schemas.microsoft.com/office/drawing/2014/main" id="{49814402-E551-43EF-8AA5-DC37165BD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885" y="1942566"/>
            <a:ext cx="909314" cy="68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Image result for card reader pixabay">
            <a:extLst>
              <a:ext uri="{FF2B5EF4-FFF2-40B4-BE49-F238E27FC236}">
                <a16:creationId xmlns:a16="http://schemas.microsoft.com/office/drawing/2014/main" id="{C2545F73-77C8-42F1-86D5-2953E60FE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067" y="1322340"/>
            <a:ext cx="709612" cy="63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Image result for cloud service icons">
            <a:extLst>
              <a:ext uri="{FF2B5EF4-FFF2-40B4-BE49-F238E27FC236}">
                <a16:creationId xmlns:a16="http://schemas.microsoft.com/office/drawing/2014/main" id="{1BD9D000-0756-4DA9-8DF4-F3D04D8CE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737625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Image result for cloud service icons">
            <a:extLst>
              <a:ext uri="{FF2B5EF4-FFF2-40B4-BE49-F238E27FC236}">
                <a16:creationId xmlns:a16="http://schemas.microsoft.com/office/drawing/2014/main" id="{F2E635C8-0422-438B-A8C8-F9A2ACCE3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6412" y="1128571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Image result for office 365 icon">
            <a:extLst>
              <a:ext uri="{FF2B5EF4-FFF2-40B4-BE49-F238E27FC236}">
                <a16:creationId xmlns:a16="http://schemas.microsoft.com/office/drawing/2014/main" id="{FAD0A1E5-9694-4972-BD0E-A8A3B2D29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35" y="1295400"/>
            <a:ext cx="1604962" cy="51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Image result for gmail business icon">
            <a:extLst>
              <a:ext uri="{FF2B5EF4-FFF2-40B4-BE49-F238E27FC236}">
                <a16:creationId xmlns:a16="http://schemas.microsoft.com/office/drawing/2014/main" id="{72486168-94D4-401A-AE84-0290D5A7C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81" y="1864895"/>
            <a:ext cx="457200" cy="33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F7D8A2-2DEA-4766-AD7A-AEAEAD65CBE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04364" y="2450759"/>
            <a:ext cx="1947918" cy="296083"/>
          </a:xfrm>
          <a:prstGeom prst="rect">
            <a:avLst/>
          </a:prstGeom>
        </p:spPr>
      </p:pic>
      <p:pic>
        <p:nvPicPr>
          <p:cNvPr id="30" name="Picture 30" descr="Image result for android icon">
            <a:extLst>
              <a:ext uri="{FF2B5EF4-FFF2-40B4-BE49-F238E27FC236}">
                <a16:creationId xmlns:a16="http://schemas.microsoft.com/office/drawing/2014/main" id="{242C642C-1CCE-4ADE-B2B4-9E832273B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53" y="1148796"/>
            <a:ext cx="338891" cy="55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0" descr="File:Apple-Apple.svg">
            <a:extLst>
              <a:ext uri="{FF2B5EF4-FFF2-40B4-BE49-F238E27FC236}">
                <a16:creationId xmlns:a16="http://schemas.microsoft.com/office/drawing/2014/main" id="{2D42E096-7AD2-47FF-8811-4976F817C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945" y="1207347"/>
            <a:ext cx="366712" cy="44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680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E1E385-C4E8-4032-8D3C-08CC23D1A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SIEM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9E73DB-7B2D-4AAC-8B14-E9A3D726D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 of the box situation is horrendous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Default use cases/alerts/pre-built searches can be awful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 logs… no data… nothing</a:t>
            </a:r>
          </a:p>
          <a:p>
            <a:r>
              <a:rPr lang="en-US" dirty="0"/>
              <a:t>Other concerns: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Compliance requirements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High upkeep and maintenance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Log collection (is total visibility required or necessary?)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Staff availability / Training &lt;- most overlooked problem</a:t>
            </a:r>
          </a:p>
          <a:p>
            <a:endParaRPr lang="en-US" dirty="0"/>
          </a:p>
        </p:txBody>
      </p:sp>
      <p:pic>
        <p:nvPicPr>
          <p:cNvPr id="5122" name="Picture 2" descr="confused mr. bean - What am i suppose to do? and where do i start again?">
            <a:extLst>
              <a:ext uri="{FF2B5EF4-FFF2-40B4-BE49-F238E27FC236}">
                <a16:creationId xmlns:a16="http://schemas.microsoft.com/office/drawing/2014/main" id="{DD1DDD8E-B59B-4EC6-A15A-719F40145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514600"/>
            <a:ext cx="3238500" cy="24288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87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4DB802A-F238-42C7-8112-F0DE10F72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EDR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8B6A0B-B1E7-46DD-AE8F-45F71B96E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Default setup provides decent prevention capabilities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And has centralized endpoint reporting capabilities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Has </a:t>
            </a:r>
            <a:r>
              <a:rPr lang="en-US" b="1" dirty="0"/>
              <a:t>pre-built</a:t>
            </a:r>
            <a:r>
              <a:rPr lang="en-US" dirty="0"/>
              <a:t> </a:t>
            </a:r>
            <a:r>
              <a:rPr lang="en-US" b="1" dirty="0"/>
              <a:t>dashboards</a:t>
            </a:r>
            <a:r>
              <a:rPr lang="en-US" dirty="0"/>
              <a:t> </a:t>
            </a:r>
            <a:r>
              <a:rPr lang="en-US" b="1" dirty="0"/>
              <a:t>and</a:t>
            </a:r>
            <a:r>
              <a:rPr lang="en-US" dirty="0"/>
              <a:t> </a:t>
            </a:r>
            <a:r>
              <a:rPr lang="en-US" b="1" dirty="0"/>
              <a:t>workflows</a:t>
            </a:r>
          </a:p>
          <a:p>
            <a:r>
              <a:rPr lang="en-US" dirty="0"/>
              <a:t>Design allows for modularity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Focus can be on strong prevention with </a:t>
            </a:r>
            <a:br>
              <a:rPr lang="en-US" dirty="0"/>
            </a:br>
            <a:r>
              <a:rPr lang="en-US" dirty="0"/>
              <a:t>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Focus can be on no prevention </a:t>
            </a:r>
            <a:br>
              <a:rPr lang="en-US" dirty="0"/>
            </a:br>
            <a:r>
              <a:rPr lang="en-US" dirty="0"/>
              <a:t>and 100% detection</a:t>
            </a:r>
          </a:p>
        </p:txBody>
      </p:sp>
      <p:pic>
        <p:nvPicPr>
          <p:cNvPr id="6146" name="Picture 2" descr="who's awesome dog - That is right. I got your back">
            <a:extLst>
              <a:ext uri="{FF2B5EF4-FFF2-40B4-BE49-F238E27FC236}">
                <a16:creationId xmlns:a16="http://schemas.microsoft.com/office/drawing/2014/main" id="{E480A542-FB90-49A5-83B2-A14BF7639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0" y="3733800"/>
            <a:ext cx="2438400" cy="2438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803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B7A460-8A66-4A8D-9C05-240B793F3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EDR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99776B-A64F-4287-8923-741748CA8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Requires 100% asset awareness and proper configuration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Required for EDR to do anything</a:t>
            </a:r>
          </a:p>
          <a:p>
            <a:r>
              <a:rPr lang="en-US" dirty="0"/>
              <a:t>Other concerns: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Blind to all non-endpoint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EDR to EDR varies dramatically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High upkeep and maintenance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Depending on solution may be a black box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Staff availability / Training &lt;- most overlooked problem</a:t>
            </a:r>
          </a:p>
        </p:txBody>
      </p:sp>
      <p:pic>
        <p:nvPicPr>
          <p:cNvPr id="7170" name="Picture 2" descr="Dr Evil meme - Of course EDR has &quot;Full visibility&quot;">
            <a:extLst>
              <a:ext uri="{FF2B5EF4-FFF2-40B4-BE49-F238E27FC236}">
                <a16:creationId xmlns:a16="http://schemas.microsoft.com/office/drawing/2014/main" id="{BBD88714-0DDE-4E76-B00E-C92C94E1A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2057400"/>
            <a:ext cx="28194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470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4028C8-6FE7-4B59-A233-7CE824D80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Failures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66A911-653A-436B-8621-21185AB81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EDR and SIEM tend to fail from the same issues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 autopilot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 knowledge of your organization</a:t>
            </a:r>
          </a:p>
          <a:p>
            <a:r>
              <a:rPr lang="en-US" dirty="0"/>
              <a:t>Typically caused by: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Overestimating abilities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Underestimating staffing needs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Training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194" name="Picture 2" descr="autopilot - Security professionals who needs them. We have autopilot">
            <a:extLst>
              <a:ext uri="{FF2B5EF4-FFF2-40B4-BE49-F238E27FC236}">
                <a16:creationId xmlns:a16="http://schemas.microsoft.com/office/drawing/2014/main" id="{C5AE8204-1BFE-4FBF-9442-B40CF0AEB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100" y="3723437"/>
            <a:ext cx="3924300" cy="244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512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74F3DF-05F3-4300-AE3C-DADCEBC94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Maturity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E5B7C9-6FFA-4657-B6FB-B3833A298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EDR and SIEM require </a:t>
            </a:r>
            <a:r>
              <a:rPr lang="en-US" b="1" dirty="0"/>
              <a:t>organizational maturity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Security basics should be required before these products</a:t>
            </a:r>
          </a:p>
          <a:p>
            <a:r>
              <a:rPr lang="en-US" dirty="0"/>
              <a:t>SIEM requires proper data sources (firewall, Windows,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And the best detection comes from simple concepts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Like principle of least privilege</a:t>
            </a:r>
          </a:p>
          <a:p>
            <a:r>
              <a:rPr lang="en-US" dirty="0"/>
              <a:t>EDR requires full </a:t>
            </a:r>
            <a:r>
              <a:rPr lang="en-US"/>
              <a:t>system deployment and management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And understanding of those systems</a:t>
            </a:r>
          </a:p>
          <a:p>
            <a:r>
              <a:rPr lang="en-US" dirty="0"/>
              <a:t>Domain and organizational expertise </a:t>
            </a:r>
            <a:r>
              <a:rPr lang="en-US" b="1" u="sng" dirty="0"/>
              <a:t>MUST BE </a:t>
            </a:r>
            <a:r>
              <a:rPr lang="en-US" dirty="0"/>
              <a:t>factored into managed services</a:t>
            </a:r>
          </a:p>
        </p:txBody>
      </p:sp>
    </p:spTree>
    <p:extLst>
      <p:ext uri="{BB962C8B-B14F-4D97-AF65-F5344CB8AC3E}">
        <p14:creationId xmlns:p14="http://schemas.microsoft.com/office/powerpoint/2010/main" val="368266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298E0A-DCDE-484E-AACC-A0884ED5B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better?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3256F6-81BE-4FC0-870B-887235B61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well designed SIEM </a:t>
            </a:r>
            <a:r>
              <a:rPr lang="en-US" b="1" u="sng" dirty="0"/>
              <a:t>should</a:t>
            </a:r>
            <a:r>
              <a:rPr lang="en-US" dirty="0"/>
              <a:t> outperform EDR in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By a long shot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Simpler to slice and dice multiple data sources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More context and supports log enrichment</a:t>
            </a:r>
          </a:p>
          <a:p>
            <a:r>
              <a:rPr lang="en-US" dirty="0"/>
              <a:t>A well designed EDR </a:t>
            </a:r>
            <a:r>
              <a:rPr lang="en-US" b="1" u="sng" dirty="0"/>
              <a:t>should</a:t>
            </a:r>
            <a:r>
              <a:rPr lang="en-US" dirty="0"/>
              <a:t> outperform SIEM in prevention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Simpler to "react" to events</a:t>
            </a:r>
          </a:p>
        </p:txBody>
      </p:sp>
    </p:spTree>
    <p:extLst>
      <p:ext uri="{BB962C8B-B14F-4D97-AF65-F5344CB8AC3E}">
        <p14:creationId xmlns:p14="http://schemas.microsoft.com/office/powerpoint/2010/main" val="3912675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SEC555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EDR vs SIEM - Place your best! The fight is on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800" dirty="0"/>
              <a:t>Justin Henderson (GSE # 108)</a:t>
            </a:r>
          </a:p>
          <a:p>
            <a:r>
              <a:rPr lang="en-US" sz="2800" dirty="0"/>
              <a:t>@SecurityMapper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Presentation based on SEC555: SIEM with Tactical Analytics</a:t>
            </a:r>
          </a:p>
        </p:txBody>
      </p:sp>
    </p:spTree>
    <p:extLst>
      <p:ext uri="{BB962C8B-B14F-4D97-AF65-F5344CB8AC3E}">
        <p14:creationId xmlns:p14="http://schemas.microsoft.com/office/powerpoint/2010/main" val="3426489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36B575-F2D8-4E6A-B1AD-4BDEA203C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which one do you need?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139788-E3BA-433E-A79B-863112E36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7200" b="1" dirty="0"/>
              <a:t>Yes</a:t>
            </a:r>
          </a:p>
          <a:p>
            <a:endParaRPr lang="en-US" dirty="0"/>
          </a:p>
          <a:p>
            <a:r>
              <a:rPr lang="en-US" b="1" dirty="0"/>
              <a:t>Apple</a:t>
            </a:r>
            <a:r>
              <a:rPr lang="en-US" dirty="0"/>
              <a:t> and </a:t>
            </a:r>
            <a:r>
              <a:rPr lang="en-US" b="1" dirty="0"/>
              <a:t>Banana</a:t>
            </a:r>
            <a:r>
              <a:rPr lang="en-US" dirty="0"/>
              <a:t> both are good for you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But depending on your health you may need one over the other (vitamins + minerals)</a:t>
            </a:r>
          </a:p>
          <a:p>
            <a:r>
              <a:rPr lang="en-US" dirty="0"/>
              <a:t>Put plainly you need meat and vegetables more than fruit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So why are we having this conversation?</a:t>
            </a:r>
          </a:p>
        </p:txBody>
      </p:sp>
    </p:spTree>
    <p:extLst>
      <p:ext uri="{BB962C8B-B14F-4D97-AF65-F5344CB8AC3E}">
        <p14:creationId xmlns:p14="http://schemas.microsoft.com/office/powerpoint/2010/main" val="998880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4C9312-BD6C-46F7-A476-321B43D28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Both Require People, Trained People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D6A3CF-2D6A-47BF-9F51-B9AD64128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Gartner’s response on EDR </a:t>
            </a:r>
            <a:r>
              <a:rPr lang="en-US" sz="2800" dirty="0"/>
              <a:t>(Anton </a:t>
            </a:r>
            <a:r>
              <a:rPr lang="en-US" sz="2800" dirty="0" err="1"/>
              <a:t>Chuvakin</a:t>
            </a:r>
            <a:r>
              <a:rPr lang="en-US" sz="2800" dirty="0"/>
              <a:t>)</a:t>
            </a:r>
            <a:r>
              <a:rPr lang="en-US" sz="2800" baseline="30000" dirty="0"/>
              <a:t>1</a:t>
            </a:r>
          </a:p>
          <a:p>
            <a:r>
              <a:rPr lang="en-US" sz="2600" dirty="0"/>
              <a:t>“… there are more skilled network security analysts than … endpoint security analysts”</a:t>
            </a:r>
          </a:p>
          <a:p>
            <a:r>
              <a:rPr lang="en-US" sz="2600" dirty="0"/>
              <a:t>“’focus on the endpoint’ may be a trend, but it does not mean it is operationally feasible for a lot of companies.”</a:t>
            </a:r>
          </a:p>
          <a:p>
            <a:r>
              <a:rPr lang="en-US" sz="2800" b="1" dirty="0"/>
              <a:t>Gartner’s response on SIEM</a:t>
            </a:r>
            <a:r>
              <a:rPr lang="en-US" sz="2800" dirty="0"/>
              <a:t> (Anton </a:t>
            </a:r>
            <a:r>
              <a:rPr lang="en-US" sz="2800" dirty="0" err="1"/>
              <a:t>Chuvakin</a:t>
            </a:r>
            <a:r>
              <a:rPr lang="en-US" sz="2800" dirty="0"/>
              <a:t>)</a:t>
            </a:r>
            <a:r>
              <a:rPr lang="en-US" sz="2800" baseline="30000" dirty="0"/>
              <a:t>2</a:t>
            </a:r>
          </a:p>
          <a:p>
            <a:r>
              <a:rPr lang="en-US" sz="2600" dirty="0"/>
              <a:t>“Your investment in SIEM will be completely, totally, absolutely wasted if you don’t have smart people operating the tool on an ongoing basis”</a:t>
            </a:r>
          </a:p>
          <a:p>
            <a:r>
              <a:rPr lang="en-US" sz="2000" dirty="0"/>
              <a:t>[1] https://blogs.gartner.com/anton-chuvakin/2015/07/23/reality-check-on-edr-etdr/</a:t>
            </a:r>
          </a:p>
          <a:p>
            <a:r>
              <a:rPr lang="en-US" sz="2000" dirty="0"/>
              <a:t>[2] https://blogs.gartner.com/anton-chuvakin/2012/08/09/on-people-running-siem/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383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32DDB9-EDD5-463D-BB7A-23C340997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7E8E87-89BB-4585-AFFB-F7C1FA5CEC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SIEM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7D26D3-B749-4ECA-9E6C-F758E8CA795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Organization wishing to have full visibility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Strategic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Enrich logs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In-house driven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Compliance requirements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Accept many data sources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D7735A4-73EC-4940-BC93-7653C3D1D2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EDR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6897CC7-54CF-4231-BE72-D55A6A9C8B5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2800" dirty="0"/>
              <a:t>Focus on endpoint protection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Targeted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Automatic vendor driven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Custom tuned prevention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Ability to query endpoint data quickly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50486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EA5D02-F504-4A6F-AFE6-B99C4484C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FECF52-85D1-4BE5-AAB0-CC08D73ED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EDR and SIEM = Awesome but not the same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But both require staff training, tuning, and maintenance</a:t>
            </a:r>
          </a:p>
          <a:p>
            <a:r>
              <a:rPr lang="en-US" dirty="0"/>
              <a:t>Both would be ideal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Choose your battle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Live within your budget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Plan to invest significant time</a:t>
            </a:r>
          </a:p>
          <a:p>
            <a:r>
              <a:rPr lang="en-US" dirty="0"/>
              <a:t>EDR or SIEM without staff investment = </a:t>
            </a:r>
            <a:r>
              <a:rPr lang="en-US" dirty="0">
                <a:solidFill>
                  <a:srgbClr val="FF0000"/>
                </a:solidFill>
              </a:rPr>
              <a:t>FAIL</a:t>
            </a:r>
          </a:p>
        </p:txBody>
      </p:sp>
    </p:spTree>
    <p:extLst>
      <p:ext uri="{BB962C8B-B14F-4D97-AF65-F5344CB8AC3E}">
        <p14:creationId xmlns:p14="http://schemas.microsoft.com/office/powerpoint/2010/main" val="1346344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_SIEM_Webcast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478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Author of SEC555: SIEM with Tactical Analytics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GIAC GSE # 108, Cyber Guardian Blue and Red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58 industry certifications (need to get a new hobby)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Two time NetWars Core tournament winner (offense)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And security hobbyist and community supporter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Collecting interns/contributors in bulk (research teams)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Release research to the community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See </a:t>
            </a:r>
            <a:r>
              <a:rPr lang="en-US" dirty="0">
                <a:hlinkClick r:id="rId3"/>
              </a:rPr>
              <a:t>https://github.com/SMAPPER</a:t>
            </a:r>
            <a:endParaRPr lang="en-US" sz="3000" dirty="0"/>
          </a:p>
        </p:txBody>
      </p:sp>
      <p:pic>
        <p:nvPicPr>
          <p:cNvPr id="1028" name="Picture 4" descr="https://www.sans.org/images/instructor-headshots/justin-henderson.jpg">
            <a:extLst>
              <a:ext uri="{FF2B5EF4-FFF2-40B4-BE49-F238E27FC236}">
                <a16:creationId xmlns:a16="http://schemas.microsoft.com/office/drawing/2014/main" id="{1A6B4CAB-5ECB-4C44-8939-08B61328C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555" y="1295400"/>
            <a:ext cx="100012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302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copy of this talk is available at:</a:t>
            </a:r>
            <a:br>
              <a:rPr lang="en-US" dirty="0"/>
            </a:br>
            <a:r>
              <a:rPr lang="en-US" dirty="0">
                <a:hlinkClick r:id="rId3"/>
              </a:rPr>
              <a:t>https://github.com/SMAPPER/presentations</a:t>
            </a:r>
            <a:endParaRPr lang="en-US" dirty="0"/>
          </a:p>
          <a:p>
            <a:br>
              <a:rPr lang="en-US" b="1" dirty="0"/>
            </a:br>
            <a:r>
              <a:rPr lang="en-US" b="1" dirty="0"/>
              <a:t>More free stuff</a:t>
            </a:r>
            <a:r>
              <a:rPr lang="en-US" dirty="0"/>
              <a:t>:  </a:t>
            </a:r>
            <a:r>
              <a:rPr lang="en-US" dirty="0">
                <a:hlinkClick r:id="rId4"/>
              </a:rPr>
              <a:t>https://github.com/HASecuritySolutions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Disclaimer</a:t>
            </a:r>
            <a:r>
              <a:rPr lang="en-US" dirty="0"/>
              <a:t>:</a:t>
            </a:r>
          </a:p>
          <a:p>
            <a:r>
              <a:rPr lang="en-US" dirty="0"/>
              <a:t>This talk represents my personal views not SANS. I do not get money, favors, or items from any EDR or SIEM vendor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88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07DC221-363C-4116-8DAC-58D0F4034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EDR?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D3AF11-B6F7-4524-B7BA-407A84943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what is </a:t>
            </a:r>
            <a:r>
              <a:rPr lang="en-US" b="1" dirty="0"/>
              <a:t>E</a:t>
            </a:r>
            <a:r>
              <a:rPr lang="en-US" dirty="0"/>
              <a:t>ndpoint </a:t>
            </a:r>
            <a:r>
              <a:rPr lang="en-US" b="1" dirty="0"/>
              <a:t>D</a:t>
            </a:r>
            <a:r>
              <a:rPr lang="en-US" dirty="0"/>
              <a:t>etection and </a:t>
            </a:r>
            <a:r>
              <a:rPr lang="en-US" b="1" dirty="0"/>
              <a:t>R</a:t>
            </a:r>
            <a:r>
              <a:rPr lang="en-US" dirty="0"/>
              <a:t>esponse (EDR)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 to be ETDR (Endpoint Threat Detection and Response)</a:t>
            </a:r>
          </a:p>
          <a:p>
            <a:r>
              <a:rPr lang="en-US" dirty="0"/>
              <a:t>Focus is on </a:t>
            </a:r>
            <a:r>
              <a:rPr lang="en-US" b="1" dirty="0"/>
              <a:t>ENDPOINTS</a:t>
            </a:r>
            <a:r>
              <a:rPr lang="en-US" dirty="0"/>
              <a:t>!!! &lt;--- Yay!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u="sng" dirty="0"/>
              <a:t>Capable</a:t>
            </a:r>
            <a:r>
              <a:rPr lang="en-US" dirty="0"/>
              <a:t> of real-time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u="sng" dirty="0"/>
              <a:t>Capable</a:t>
            </a:r>
            <a:r>
              <a:rPr lang="en-US" dirty="0"/>
              <a:t> of real-time prevention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Tend to be a one-stop shop for solution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Likely to require an agent (agentless in the works)</a:t>
            </a:r>
          </a:p>
          <a:p>
            <a:endParaRPr lang="en-US" dirty="0"/>
          </a:p>
        </p:txBody>
      </p:sp>
      <p:pic>
        <p:nvPicPr>
          <p:cNvPr id="1026" name="Picture 2" descr="Image result for apple">
            <a:extLst>
              <a:ext uri="{FF2B5EF4-FFF2-40B4-BE49-F238E27FC236}">
                <a16:creationId xmlns:a16="http://schemas.microsoft.com/office/drawing/2014/main" id="{066FECAC-E1AF-4BE0-AEDA-A05C5C2F8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3967" y="1905000"/>
            <a:ext cx="1981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066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66B833-8E63-4FA7-9A3A-0A4A518C3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 what really is EDR?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C53DCA-134F-4DA2-848C-A4AD2F766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Depends on the vendor or open source solution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EDR is the “spirit of providing strong detection and prevention capabilities on endpoints with endpoint data”</a:t>
            </a:r>
          </a:p>
          <a:p>
            <a:r>
              <a:rPr lang="en-US" dirty="0"/>
              <a:t>Vendors achieve this with: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Performing automated analysis at the endpoint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Machine learning (supervised or unsupervised)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Integrating threat intelligence, feeds, and IOCs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Supporting real-time endpoint queries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NG AV functionality + reporting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684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9E8FE6-AD65-4DBA-A552-0170C771E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EDR Solutions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D2AD8F-96BB-45CF-B84F-242729F2C6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Commercial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9FF22FB-57F1-4FEC-A99A-02997996D1E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Carbon Black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CounterTack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CrowdStrike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Cybereason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FireEye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Tanium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RSA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And more…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50AC8F7-AB04-4E41-BC9A-98078268FB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Open Source – </a:t>
            </a:r>
            <a:r>
              <a:rPr lang="en-US" sz="2400" dirty="0"/>
              <a:t>Detection focused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CA54E0D-56BE-4964-AAB2-8C06DEB7012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Google Rapid Response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Mozilla </a:t>
            </a:r>
            <a:r>
              <a:rPr lang="en-US" sz="2800" dirty="0" err="1"/>
              <a:t>InvestiGator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El Jefe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Lima Charlie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OSQuery</a:t>
            </a:r>
            <a:endParaRPr lang="en-US" sz="2800" dirty="0"/>
          </a:p>
          <a:p>
            <a:r>
              <a:rPr lang="en-US" sz="2800" dirty="0"/>
              <a:t>Kind of:</a:t>
            </a:r>
          </a:p>
          <a:p>
            <a:pPr marL="457200" indent="-457200">
              <a:buFontTx/>
              <a:buChar char="-"/>
            </a:pPr>
            <a:r>
              <a:rPr lang="en-US" sz="2800" dirty="0" err="1"/>
              <a:t>Sysmon</a:t>
            </a:r>
            <a:endParaRPr lang="en-US" sz="2800" dirty="0"/>
          </a:p>
          <a:p>
            <a:r>
              <a:rPr lang="en-US" sz="2600" dirty="0"/>
              <a:t>Commercial solutions are stronger</a:t>
            </a:r>
          </a:p>
        </p:txBody>
      </p:sp>
    </p:spTree>
    <p:extLst>
      <p:ext uri="{BB962C8B-B14F-4D97-AF65-F5344CB8AC3E}">
        <p14:creationId xmlns:p14="http://schemas.microsoft.com/office/powerpoint/2010/main" val="2357733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2BA554-3BF7-4018-9F25-886F9C7FA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SIEM?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A9FC2D-542D-4D5D-B279-BE6518548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SIEM = </a:t>
            </a:r>
            <a:r>
              <a:rPr lang="en-US" b="1" dirty="0"/>
              <a:t>S</a:t>
            </a:r>
            <a:r>
              <a:rPr lang="en-US" dirty="0"/>
              <a:t>ecurity </a:t>
            </a:r>
            <a:r>
              <a:rPr lang="en-US" b="1" dirty="0"/>
              <a:t>I</a:t>
            </a:r>
            <a:r>
              <a:rPr lang="en-US" dirty="0"/>
              <a:t>nformation and </a:t>
            </a:r>
            <a:r>
              <a:rPr lang="en-US" b="1" dirty="0"/>
              <a:t>E</a:t>
            </a:r>
            <a:r>
              <a:rPr lang="en-US" dirty="0"/>
              <a:t>vent </a:t>
            </a:r>
            <a:r>
              <a:rPr lang="en-US" b="1" dirty="0"/>
              <a:t>M</a:t>
            </a:r>
            <a:r>
              <a:rPr lang="en-US" dirty="0"/>
              <a:t>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Many other acronyms LCE, SEM, SIM</a:t>
            </a:r>
          </a:p>
          <a:p>
            <a:r>
              <a:rPr lang="en-US" dirty="0"/>
              <a:t>Focus is on </a:t>
            </a:r>
            <a:r>
              <a:rPr lang="en-US" b="1" dirty="0"/>
              <a:t>LOGS</a:t>
            </a:r>
            <a:r>
              <a:rPr lang="en-US" dirty="0"/>
              <a:t> /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Heavy emphasis on detection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Near real-time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u="sng" dirty="0"/>
              <a:t>Capable</a:t>
            </a:r>
            <a:r>
              <a:rPr lang="en-US" dirty="0"/>
              <a:t> of full network and endpoint visibility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Requires multiple moving parts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May or may not require an agent</a:t>
            </a:r>
          </a:p>
          <a:p>
            <a:endParaRPr lang="en-US" dirty="0"/>
          </a:p>
        </p:txBody>
      </p:sp>
      <p:pic>
        <p:nvPicPr>
          <p:cNvPr id="2050" name="Picture 2" descr="Image result for banana">
            <a:extLst>
              <a:ext uri="{FF2B5EF4-FFF2-40B4-BE49-F238E27FC236}">
                <a16:creationId xmlns:a16="http://schemas.microsoft.com/office/drawing/2014/main" id="{BD7FE599-9F99-4FF8-9877-EF2976DC3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2514600"/>
            <a:ext cx="3200400" cy="160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47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89E13C1-61DB-4F65-8416-B7FBA5AC8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SIEM Solutions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915B26-AC47-461A-A920-D579913C84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Commercial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70DD4B5-F350-4ED1-9676-A598FBE0F62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Splunk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Elastic Stack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LogRhythm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HP </a:t>
            </a:r>
            <a:r>
              <a:rPr lang="en-US" dirty="0" err="1"/>
              <a:t>ArcSight</a:t>
            </a:r>
            <a:r>
              <a:rPr lang="en-US" dirty="0"/>
              <a:t> </a:t>
            </a:r>
            <a:r>
              <a:rPr lang="en-US" dirty="0" err="1"/>
              <a:t>Enterperise</a:t>
            </a:r>
            <a:r>
              <a:rPr lang="en-US" dirty="0"/>
              <a:t> Security Manager (ESM)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IBM </a:t>
            </a:r>
            <a:r>
              <a:rPr lang="en-US" dirty="0" err="1"/>
              <a:t>QRadar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RSA Security Analytics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And more…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59110C1-BFD9-485E-908B-FE3C062845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Open Source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A998904-6FFA-4A09-B5EC-014880635C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Elastic Stack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Graylog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OSSIM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Prelude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Syslog-NG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Windows Event Collector</a:t>
            </a:r>
          </a:p>
        </p:txBody>
      </p:sp>
    </p:spTree>
    <p:extLst>
      <p:ext uri="{BB962C8B-B14F-4D97-AF65-F5344CB8AC3E}">
        <p14:creationId xmlns:p14="http://schemas.microsoft.com/office/powerpoint/2010/main" val="2062296810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s_master-slides_sans-blue_simplified_p1" id="{3DD29A76-C55E-464E-8822-2E4E973AFA7C}" vid="{BDCE8736-7128-F547-B11E-B4F9435B61AC}"/>
    </a:ext>
  </a:extLst>
</a:theme>
</file>

<file path=ppt/theme/theme2.xml><?xml version="1.0" encoding="utf-8"?>
<a:theme xmlns:a="http://schemas.openxmlformats.org/drawingml/2006/main" name="Basic Layout Pag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s_master-slides_sans-blue_simplified_p1" id="{3DD29A76-C55E-464E-8822-2E4E973AFA7C}" vid="{2A238399-2CCD-054A-BB5C-6E712DDAAD9E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Sec511_1_2014_0823.thmx</Template>
  <TotalTime>0</TotalTime>
  <Words>1135</Words>
  <Application>Microsoft Office PowerPoint</Application>
  <PresentationFormat>Widescreen</PresentationFormat>
  <Paragraphs>214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Courier New</vt:lpstr>
      <vt:lpstr>Georgia</vt:lpstr>
      <vt:lpstr>Gill Sans MT</vt:lpstr>
      <vt:lpstr>Tahoma</vt:lpstr>
      <vt:lpstr>Times New Roman</vt:lpstr>
      <vt:lpstr>Title Page</vt:lpstr>
      <vt:lpstr>Basic Layout Pages</vt:lpstr>
      <vt:lpstr>PowerPoint Presentation</vt:lpstr>
      <vt:lpstr>SEC555</vt:lpstr>
      <vt:lpstr>About Me</vt:lpstr>
      <vt:lpstr>Welcome!</vt:lpstr>
      <vt:lpstr>What is EDR?</vt:lpstr>
      <vt:lpstr>So what really is EDR?</vt:lpstr>
      <vt:lpstr>EDR Solutions </vt:lpstr>
      <vt:lpstr>What is SIEM?</vt:lpstr>
      <vt:lpstr>SIEM Solutions</vt:lpstr>
      <vt:lpstr>Market Share</vt:lpstr>
      <vt:lpstr>What are we talking about?</vt:lpstr>
      <vt:lpstr>The Problem</vt:lpstr>
      <vt:lpstr>Advantages of SIEM</vt:lpstr>
      <vt:lpstr>Disadvantages of SIEM</vt:lpstr>
      <vt:lpstr>Advantages of EDR</vt:lpstr>
      <vt:lpstr>Disadvantages of EDR</vt:lpstr>
      <vt:lpstr>Similar Failures</vt:lpstr>
      <vt:lpstr>Maturity</vt:lpstr>
      <vt:lpstr>Which is better?</vt:lpstr>
      <vt:lpstr>So which one do you need?</vt:lpstr>
      <vt:lpstr>Both Require People, Trained People</vt:lpstr>
      <vt:lpstr>Use Cases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SEC555 - The Industry's First SIEM Neutral Training Course</dc:title>
  <dc:subject/>
  <dc:creator/>
  <cp:keywords>555</cp:keywords>
  <dc:description/>
  <cp:lastModifiedBy/>
  <cp:revision>1</cp:revision>
  <dcterms:created xsi:type="dcterms:W3CDTF">2016-12-19T16:03:23Z</dcterms:created>
  <dcterms:modified xsi:type="dcterms:W3CDTF">2017-10-20T18:47:05Z</dcterms:modified>
  <cp:category>Security</cp:category>
</cp:coreProperties>
</file>